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9" r:id="rId2"/>
    <p:sldId id="262" r:id="rId3"/>
    <p:sldId id="265" r:id="rId4"/>
    <p:sldId id="268" r:id="rId5"/>
    <p:sldId id="271" r:id="rId6"/>
    <p:sldId id="274" r:id="rId7"/>
    <p:sldId id="277" r:id="rId8"/>
    <p:sldId id="280" r:id="rId9"/>
    <p:sldId id="283" r:id="rId10"/>
    <p:sldId id="286" r:id="rId11"/>
    <p:sldId id="289" r:id="rId12"/>
    <p:sldId id="292" r:id="rId13"/>
    <p:sldId id="295" r:id="rId14"/>
  </p:sldIdLst>
  <p:sldSz cx="9144000" cy="6858000" type="screen4x3"/>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06"/>
    <p:restoredTop sz="0"/>
  </p:normalViewPr>
  <p:slideViewPr>
    <p:cSldViewPr>
      <p:cViewPr varScale="1">
        <p:scale>
          <a:sx n="138" d="100"/>
          <a:sy n="138" d="100"/>
        </p:scale>
        <p:origin x="192" y="25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8E70F-2CC7-C41A-EBEC-89E75591EF0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926ED96-4FD2-A10C-8C4C-0D189B8F7D4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BB0F55F-9A30-EAD0-105A-719EC78CBD76}"/>
              </a:ext>
            </a:extLst>
          </p:cNvPr>
          <p:cNvSpPr>
            <a:spLocks noGrp="1"/>
          </p:cNvSpPr>
          <p:nvPr>
            <p:ph type="dt" sz="half" idx="10"/>
          </p:nvPr>
        </p:nvSpPr>
        <p:spPr/>
        <p:txBody>
          <a:bodyPr/>
          <a:lstStyle/>
          <a:p>
            <a:fld id="{EA670D4D-A250-4CCB-852C-3FE86F457E05}" type="datetimeFigureOut">
              <a:rPr lang="en-US" smtClean="0"/>
              <a:t>4/14/23</a:t>
            </a:fld>
            <a:endParaRPr lang="en-US"/>
          </a:p>
        </p:txBody>
      </p:sp>
      <p:sp>
        <p:nvSpPr>
          <p:cNvPr id="5" name="Footer Placeholder 4">
            <a:extLst>
              <a:ext uri="{FF2B5EF4-FFF2-40B4-BE49-F238E27FC236}">
                <a16:creationId xmlns:a16="http://schemas.microsoft.com/office/drawing/2014/main" id="{53CF3E1D-0048-7259-D0F3-8011ED8A9F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1F624-382D-4C0F-4870-C470706D4670}"/>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617674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57D4F-8388-3D99-D3B1-C122D14B47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4F6C4F-5905-5429-9F2F-A5746C213C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D2C4A7-2839-D150-A3D6-DC3BD838F7D8}"/>
              </a:ext>
            </a:extLst>
          </p:cNvPr>
          <p:cNvSpPr>
            <a:spLocks noGrp="1"/>
          </p:cNvSpPr>
          <p:nvPr>
            <p:ph type="dt" sz="half" idx="10"/>
          </p:nvPr>
        </p:nvSpPr>
        <p:spPr/>
        <p:txBody>
          <a:bodyPr/>
          <a:lstStyle/>
          <a:p>
            <a:fld id="{2110EAC5-114D-4EF6-95B2-039C075FB4FB}" type="datetimeFigureOut">
              <a:rPr lang="en-US" smtClean="0"/>
              <a:t>4/14/23</a:t>
            </a:fld>
            <a:endParaRPr lang="en-US"/>
          </a:p>
        </p:txBody>
      </p:sp>
      <p:sp>
        <p:nvSpPr>
          <p:cNvPr id="5" name="Footer Placeholder 4">
            <a:extLst>
              <a:ext uri="{FF2B5EF4-FFF2-40B4-BE49-F238E27FC236}">
                <a16:creationId xmlns:a16="http://schemas.microsoft.com/office/drawing/2014/main" id="{1C681C91-A16F-DBA1-354D-FD2FB11CEB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41ED5F-82A6-E7B0-04E5-8D07CBACE561}"/>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3409161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70DB2-6015-346E-EAAC-A40B3A29C68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06CEB23-00B4-0C47-8ED1-263D37C8B8B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0AFA3-6031-130C-A60A-5D7FAFCCBD6C}"/>
              </a:ext>
            </a:extLst>
          </p:cNvPr>
          <p:cNvSpPr>
            <a:spLocks noGrp="1"/>
          </p:cNvSpPr>
          <p:nvPr>
            <p:ph type="dt" sz="half" idx="10"/>
          </p:nvPr>
        </p:nvSpPr>
        <p:spPr/>
        <p:txBody>
          <a:bodyPr/>
          <a:lstStyle/>
          <a:p>
            <a:fld id="{6F1ED2F5-494F-426B-B183-E4851E5356DD}" type="datetimeFigureOut">
              <a:rPr lang="en-US" smtClean="0"/>
              <a:t>4/14/23</a:t>
            </a:fld>
            <a:endParaRPr lang="en-US"/>
          </a:p>
        </p:txBody>
      </p:sp>
      <p:sp>
        <p:nvSpPr>
          <p:cNvPr id="5" name="Footer Placeholder 4">
            <a:extLst>
              <a:ext uri="{FF2B5EF4-FFF2-40B4-BE49-F238E27FC236}">
                <a16:creationId xmlns:a16="http://schemas.microsoft.com/office/drawing/2014/main" id="{E5F40FBB-AD30-39B8-3314-91F9240FB9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D13AA7-A61E-2D38-93DA-2220EFF4A1EC}"/>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3715400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FD303-F83E-6E45-DBB1-AB1B7A8BCD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0DE07F-FE5C-8699-F03B-A6995577EF0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64B4FF-6F91-A1F5-065E-45CD34644F4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383D88-4B97-073E-62D3-FD20293EF75F}"/>
              </a:ext>
            </a:extLst>
          </p:cNvPr>
          <p:cNvSpPr>
            <a:spLocks noGrp="1"/>
          </p:cNvSpPr>
          <p:nvPr>
            <p:ph type="dt" sz="half" idx="10"/>
          </p:nvPr>
        </p:nvSpPr>
        <p:spPr/>
        <p:txBody>
          <a:bodyPr/>
          <a:lstStyle/>
          <a:p>
            <a:fld id="{C86C366A-5569-4EC4-AF3F-65023054E332}" type="datetimeFigureOut">
              <a:rPr lang="en-US" smtClean="0"/>
              <a:t>4/14/23</a:t>
            </a:fld>
            <a:endParaRPr lang="en-US"/>
          </a:p>
        </p:txBody>
      </p:sp>
      <p:sp>
        <p:nvSpPr>
          <p:cNvPr id="6" name="Footer Placeholder 5">
            <a:extLst>
              <a:ext uri="{FF2B5EF4-FFF2-40B4-BE49-F238E27FC236}">
                <a16:creationId xmlns:a16="http://schemas.microsoft.com/office/drawing/2014/main" id="{4B7EEF14-737B-57F9-88B8-D0BCC6E72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2799B0-0953-123F-AC2F-8BC5130ACA0F}"/>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340712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F830-8A2B-2C4C-B38F-9369EED7C0D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7A8B88-F49F-7CD8-2AAE-869F6748EF6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487A8D2-1C52-8736-1E46-2D540893F91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CA8110-C390-168B-9A81-C04E6873B7B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769ECC8-F2A7-0909-D1B7-52CA2A97077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B8AB4B-27A9-BFFE-85C8-B8E80517AD95}"/>
              </a:ext>
            </a:extLst>
          </p:cNvPr>
          <p:cNvSpPr>
            <a:spLocks noGrp="1"/>
          </p:cNvSpPr>
          <p:nvPr>
            <p:ph type="dt" sz="half" idx="10"/>
          </p:nvPr>
        </p:nvSpPr>
        <p:spPr/>
        <p:txBody>
          <a:bodyPr/>
          <a:lstStyle/>
          <a:p>
            <a:fld id="{AEAD1318-C9E3-499D-9031-A141304F0296}" type="datetimeFigureOut">
              <a:rPr lang="en-US" smtClean="0"/>
              <a:t>4/14/23</a:t>
            </a:fld>
            <a:endParaRPr lang="en-US"/>
          </a:p>
        </p:txBody>
      </p:sp>
      <p:sp>
        <p:nvSpPr>
          <p:cNvPr id="8" name="Footer Placeholder 7">
            <a:extLst>
              <a:ext uri="{FF2B5EF4-FFF2-40B4-BE49-F238E27FC236}">
                <a16:creationId xmlns:a16="http://schemas.microsoft.com/office/drawing/2014/main" id="{03EA74B6-FB58-6CE1-4D34-B9BD5C152E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4D68DB-1E95-44F9-AFAF-B4F229282094}"/>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80434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39B60-6B78-3D2B-4F00-746EF889E9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ED4783-6D26-0809-EF24-693FF79D2238}"/>
              </a:ext>
            </a:extLst>
          </p:cNvPr>
          <p:cNvSpPr>
            <a:spLocks noGrp="1"/>
          </p:cNvSpPr>
          <p:nvPr>
            <p:ph type="dt" sz="half" idx="10"/>
          </p:nvPr>
        </p:nvSpPr>
        <p:spPr/>
        <p:txBody>
          <a:bodyPr/>
          <a:lstStyle/>
          <a:p>
            <a:fld id="{8D0CB6AB-31D7-48FA-825B-86971FB509CC}" type="datetimeFigureOut">
              <a:rPr lang="en-US" smtClean="0"/>
              <a:t>4/14/23</a:t>
            </a:fld>
            <a:endParaRPr lang="en-US"/>
          </a:p>
        </p:txBody>
      </p:sp>
      <p:sp>
        <p:nvSpPr>
          <p:cNvPr id="4" name="Footer Placeholder 3">
            <a:extLst>
              <a:ext uri="{FF2B5EF4-FFF2-40B4-BE49-F238E27FC236}">
                <a16:creationId xmlns:a16="http://schemas.microsoft.com/office/drawing/2014/main" id="{F6F4CCC9-2E22-0AA3-5E58-85D0FC4A38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D971F2-20D0-A8CC-5350-C4CF6BAC7329}"/>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2101386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CE6127-2141-C882-37A0-1423605F8D53}"/>
              </a:ext>
            </a:extLst>
          </p:cNvPr>
          <p:cNvSpPr>
            <a:spLocks noGrp="1"/>
          </p:cNvSpPr>
          <p:nvPr>
            <p:ph type="dt" sz="half" idx="10"/>
          </p:nvPr>
        </p:nvSpPr>
        <p:spPr/>
        <p:txBody>
          <a:bodyPr/>
          <a:lstStyle/>
          <a:p>
            <a:fld id="{2AB95C32-9E72-4595-85FC-F5EC45A82659}" type="datetimeFigureOut">
              <a:rPr lang="en-US" smtClean="0"/>
              <a:t>4/14/23</a:t>
            </a:fld>
            <a:endParaRPr lang="en-US"/>
          </a:p>
        </p:txBody>
      </p:sp>
      <p:sp>
        <p:nvSpPr>
          <p:cNvPr id="3" name="Footer Placeholder 2">
            <a:extLst>
              <a:ext uri="{FF2B5EF4-FFF2-40B4-BE49-F238E27FC236}">
                <a16:creationId xmlns:a16="http://schemas.microsoft.com/office/drawing/2014/main" id="{2615A723-B974-B244-F6D1-7115C421C8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D81E39-5AE4-D96F-5263-F10010DCDD1A}"/>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2433759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DBCD-AACE-0CB8-ED32-8C435B064ED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F2A74FF7-25F4-4654-7D00-B1B89D0C6A6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8A84C3-2695-E3F4-7100-80B1C6D2583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BCADC4F-2BA1-29D7-D041-D83B9805E388}"/>
              </a:ext>
            </a:extLst>
          </p:cNvPr>
          <p:cNvSpPr>
            <a:spLocks noGrp="1"/>
          </p:cNvSpPr>
          <p:nvPr>
            <p:ph type="dt" sz="half" idx="10"/>
          </p:nvPr>
        </p:nvSpPr>
        <p:spPr/>
        <p:txBody>
          <a:bodyPr/>
          <a:lstStyle/>
          <a:p>
            <a:fld id="{2F0321E3-AEBC-46D5-89AF-6BECA9720965}" type="datetimeFigureOut">
              <a:rPr lang="en-US" smtClean="0"/>
              <a:t>4/14/23</a:t>
            </a:fld>
            <a:endParaRPr lang="en-US"/>
          </a:p>
        </p:txBody>
      </p:sp>
      <p:sp>
        <p:nvSpPr>
          <p:cNvPr id="6" name="Footer Placeholder 5">
            <a:extLst>
              <a:ext uri="{FF2B5EF4-FFF2-40B4-BE49-F238E27FC236}">
                <a16:creationId xmlns:a16="http://schemas.microsoft.com/office/drawing/2014/main" id="{AC4D36C3-765C-AC23-D464-D087EFB13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0CB962-5BFE-6AB7-D09B-6CF85A78AF8F}"/>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40701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645FF-768B-952A-2072-88235F88CA6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D1D099B-9A28-702D-7DD0-3C03303898E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AF8C39A-BDC3-A2D6-CC39-2E050F65290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31CF386-9387-7CB9-CC7C-9AC2A17BFB00}"/>
              </a:ext>
            </a:extLst>
          </p:cNvPr>
          <p:cNvSpPr>
            <a:spLocks noGrp="1"/>
          </p:cNvSpPr>
          <p:nvPr>
            <p:ph type="dt" sz="half" idx="10"/>
          </p:nvPr>
        </p:nvSpPr>
        <p:spPr/>
        <p:txBody>
          <a:bodyPr/>
          <a:lstStyle/>
          <a:p>
            <a:fld id="{8810DA57-85AF-4F12-B638-A9028B6BAC0E}" type="datetimeFigureOut">
              <a:rPr lang="en-US" smtClean="0"/>
              <a:t>4/14/23</a:t>
            </a:fld>
            <a:endParaRPr lang="en-US"/>
          </a:p>
        </p:txBody>
      </p:sp>
      <p:sp>
        <p:nvSpPr>
          <p:cNvPr id="6" name="Footer Placeholder 5">
            <a:extLst>
              <a:ext uri="{FF2B5EF4-FFF2-40B4-BE49-F238E27FC236}">
                <a16:creationId xmlns:a16="http://schemas.microsoft.com/office/drawing/2014/main" id="{DEE5E0EC-3B64-F848-5AA2-079F4469FB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1FA081-55B1-0D95-6DAE-3B2DF6E95901}"/>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82209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61E02-0378-58C4-BE15-8CB82B66F9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163293-CB4E-9FA6-0686-0861147C19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74C9A-1497-194B-4904-F9C06693F752}"/>
              </a:ext>
            </a:extLst>
          </p:cNvPr>
          <p:cNvSpPr>
            <a:spLocks noGrp="1"/>
          </p:cNvSpPr>
          <p:nvPr>
            <p:ph type="dt" sz="half" idx="10"/>
          </p:nvPr>
        </p:nvSpPr>
        <p:spPr/>
        <p:txBody>
          <a:bodyPr/>
          <a:lstStyle/>
          <a:p>
            <a:fld id="{77B70EED-ED9E-4AA5-83FC-B1507D648209}" type="datetimeFigureOut">
              <a:rPr lang="en-US" smtClean="0"/>
              <a:t>4/14/23</a:t>
            </a:fld>
            <a:endParaRPr lang="en-US"/>
          </a:p>
        </p:txBody>
      </p:sp>
      <p:sp>
        <p:nvSpPr>
          <p:cNvPr id="5" name="Footer Placeholder 4">
            <a:extLst>
              <a:ext uri="{FF2B5EF4-FFF2-40B4-BE49-F238E27FC236}">
                <a16:creationId xmlns:a16="http://schemas.microsoft.com/office/drawing/2014/main" id="{0914D108-A90F-C2B3-14AA-7EFC06AED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463269-F94E-E547-4DAD-35510364CDFB}"/>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163050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1C1EDA-3634-60F3-1185-8E1739B478E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F2A346-0BE2-FEEE-6AEB-18DC6F12439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C82E3D-D26C-CDFC-3AC6-9B0426110287}"/>
              </a:ext>
            </a:extLst>
          </p:cNvPr>
          <p:cNvSpPr>
            <a:spLocks noGrp="1"/>
          </p:cNvSpPr>
          <p:nvPr>
            <p:ph type="dt" sz="half" idx="10"/>
          </p:nvPr>
        </p:nvSpPr>
        <p:spPr/>
        <p:txBody>
          <a:bodyPr/>
          <a:lstStyle/>
          <a:p>
            <a:fld id="{D20C16D2-317F-4659-8F83-8DF95C775E74}" type="datetimeFigureOut">
              <a:rPr lang="en-US" smtClean="0"/>
              <a:t>4/14/23</a:t>
            </a:fld>
            <a:endParaRPr lang="en-US"/>
          </a:p>
        </p:txBody>
      </p:sp>
      <p:sp>
        <p:nvSpPr>
          <p:cNvPr id="5" name="Footer Placeholder 4">
            <a:extLst>
              <a:ext uri="{FF2B5EF4-FFF2-40B4-BE49-F238E27FC236}">
                <a16:creationId xmlns:a16="http://schemas.microsoft.com/office/drawing/2014/main" id="{8818EE96-F1FA-E81B-EF55-DF096D93FC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68336-6C6F-A815-4FB4-A711CFC9A0DC}"/>
              </a:ext>
            </a:extLst>
          </p:cNvPr>
          <p:cNvSpPr>
            <a:spLocks noGrp="1"/>
          </p:cNvSpPr>
          <p:nvPr>
            <p:ph type="sldNum" sz="quarter" idx="1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4097290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5000">
              <a:schemeClr val="accent1">
                <a:lumMod val="5000"/>
                <a:lumOff val="95000"/>
              </a:schemeClr>
            </a:gs>
            <a:gs pos="100000">
              <a:schemeClr val="accent1">
                <a:lumMod val="45000"/>
                <a:lumOff val="55000"/>
              </a:schemeClr>
            </a:gs>
            <a:gs pos="100000">
              <a:schemeClr val="accent1">
                <a:lumMod val="41267"/>
                <a:lumOff val="58733"/>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B226DD-EB42-E71C-409C-E80FC7AD726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B402C4-6295-121B-2A4F-BB957B6FCB6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720BF3-AAAC-6503-49B9-72E96C32002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8FD0B7A-F5DD-4F40-B4CB-3B2C354B893A}" type="datetimeFigureOut">
              <a:rPr lang="en-US" smtClean="0"/>
              <a:t>4/14/23</a:t>
            </a:fld>
            <a:endParaRPr lang="en-US"/>
          </a:p>
        </p:txBody>
      </p:sp>
      <p:sp>
        <p:nvSpPr>
          <p:cNvPr id="5" name="Footer Placeholder 4">
            <a:extLst>
              <a:ext uri="{FF2B5EF4-FFF2-40B4-BE49-F238E27FC236}">
                <a16:creationId xmlns:a16="http://schemas.microsoft.com/office/drawing/2014/main" id="{82905E36-0BDB-6046-B878-9AB54A71269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771E11-912C-0FC0-FF58-CA4E77EB3DB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AE1883-0942-4AA3-9DB2-9C7C3A0314B1}" type="slidenum">
              <a:rPr lang="en-US" smtClean="0"/>
              <a:t>‹#›</a:t>
            </a:fld>
            <a:endParaRPr lang="en-US"/>
          </a:p>
        </p:txBody>
      </p:sp>
    </p:spTree>
    <p:extLst>
      <p:ext uri="{BB962C8B-B14F-4D97-AF65-F5344CB8AC3E}">
        <p14:creationId xmlns:p14="http://schemas.microsoft.com/office/powerpoint/2010/main" val="388969567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8157" y="4848888"/>
            <a:ext cx="8167687" cy="748974"/>
          </a:xfrm>
        </p:spPr>
        <p:txBody>
          <a:bodyPr>
            <a:noAutofit/>
          </a:bodyPr>
          <a:lstStyle/>
          <a:p>
            <a:r>
              <a:rPr lang="en-US" sz="4500">
                <a:solidFill>
                  <a:schemeClr val="tx1">
                    <a:lumMod val="75000"/>
                    <a:lumOff val="25000"/>
                  </a:schemeClr>
                </a:solidFill>
                <a:latin typeface="Trebuchet MS"/>
                <a:cs typeface="Trebuchet MS"/>
              </a:rPr>
              <a:t>REVIVE &amp; THRIVE IV THERAPY LOUNGES,  EXPERIENCE IT, LLC</a:t>
            </a:r>
          </a:p>
        </p:txBody>
      </p:sp>
      <p:pic>
        <p:nvPicPr>
          <p:cNvPr id="7" name="Picture 6"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2666038" y="535981"/>
            <a:ext cx="3810000" cy="3759200"/>
          </a:xfrm>
          <a:prstGeom prst="rect">
            <a:avLst/>
          </a:prstGeom>
        </p:spPr>
      </p:pic>
    </p:spTree>
    <p:extLst>
      <p:ext uri="{BB962C8B-B14F-4D97-AF65-F5344CB8AC3E}">
        <p14:creationId xmlns:p14="http://schemas.microsoft.com/office/powerpoint/2010/main" val="2971554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4" name="TextBox 3"/>
          <p:cNvSpPr txBox="1"/>
          <p:nvPr/>
        </p:nvSpPr>
        <p:spPr>
          <a:xfrm>
            <a:off x="443110" y="1810558"/>
            <a:ext cx="8175427" cy="77132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en-US" sz="3600" spc="100">
                <a:solidFill>
                  <a:schemeClr val="tx1">
                    <a:lumMod val="50000"/>
                    <a:lumOff val="50000"/>
                  </a:schemeClr>
                </a:solidFill>
                <a:latin typeface="Georgia"/>
                <a:cs typeface="Georgia"/>
              </a:rPr>
              <a:t>LIVE AT YOUR PEAK</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13" name="TextBox 12" descr="footertext" title="footertext"/>
          <p:cNvSpPr txBox="1"/>
          <p:nvPr/>
        </p:nvSpPr>
        <p:spPr>
          <a:xfrm>
            <a:off x="442803"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pic>
        <p:nvPicPr>
          <p:cNvPr id="14" name="Picture 13"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Tree>
    <p:extLst>
      <p:ext uri="{BB962C8B-B14F-4D97-AF65-F5344CB8AC3E}">
        <p14:creationId xmlns:p14="http://schemas.microsoft.com/office/powerpoint/2010/main" val="336520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Problem worth solving</a:t>
            </a:r>
          </a:p>
        </p:txBody>
      </p:sp>
      <p:sp>
        <p:nvSpPr>
          <p:cNvPr id="4" name="TextBox 3"/>
          <p:cNvSpPr txBox="1"/>
          <p:nvPr/>
        </p:nvSpPr>
        <p:spPr>
          <a:xfrm>
            <a:off x="443110" y="1810558"/>
            <a:ext cx="8175427" cy="41681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sz="3200" spc="60">
                <a:solidFill>
                  <a:schemeClr val="tx1">
                    <a:lumMod val="50000"/>
                    <a:lumOff val="50000"/>
                  </a:schemeClr>
                </a:solidFill>
                <a:latin typeface="Georgia"/>
                <a:cs typeface="Georgia"/>
              </a:rPr>
              <a:t>REVIVE &amp; THRIVE IV Lounge and Oxygen Bar rentals helps eradicate the negative affects of Altitude Sickness, Dehydration, The Flu, Fatigue, Hangovers &amp; Muscle Recovery through natural vitamin infused hydration.</a:t>
            </a:r>
          </a:p>
        </p:txBody>
      </p: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
        <p:nvSpPr>
          <p:cNvPr id="10" name="TextBox 9" descr="footertext" title="footer text"/>
          <p:cNvSpPr txBox="1"/>
          <p:nvPr/>
        </p:nvSpPr>
        <p:spPr>
          <a:xfrm>
            <a:off x="442804"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86186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Our solution</a:t>
            </a:r>
          </a:p>
        </p:txBody>
      </p:sp>
      <p:sp>
        <p:nvSpPr>
          <p:cNvPr id="4" name="TextBox 3"/>
          <p:cNvSpPr txBox="1"/>
          <p:nvPr/>
        </p:nvSpPr>
        <p:spPr>
          <a:xfrm>
            <a:off x="443110" y="1810558"/>
            <a:ext cx="8175427" cy="41681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sz="3200" spc="60">
                <a:solidFill>
                  <a:schemeClr val="tx1">
                    <a:lumMod val="50000"/>
                    <a:lumOff val="50000"/>
                  </a:schemeClr>
                </a:solidFill>
                <a:latin typeface="Georgia"/>
                <a:cs typeface="Georgia"/>
              </a:rPr>
              <a:t>REVIVE &amp; THRIVE provides a variety of wellness options that can be tailored to your individual needs.  Our lounge is set up to provide a relaxing atmosphere in a very convenient location.  We also offer a private In-Home service.</a:t>
            </a:r>
          </a:p>
        </p:txBody>
      </p: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
        <p:nvSpPr>
          <p:cNvPr id="10" name="TextBox 9" descr="footertext" title="footer text"/>
          <p:cNvSpPr txBox="1"/>
          <p:nvPr/>
        </p:nvSpPr>
        <p:spPr>
          <a:xfrm>
            <a:off x="442804"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86186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Target market</a:t>
            </a:r>
          </a:p>
        </p:txBody>
      </p:sp>
      <p:sp>
        <p:nvSpPr>
          <p:cNvPr id="4" name="TextBox 3" descr="descriptionList" title="descriptionList"/>
          <p:cNvSpPr txBox="1"/>
          <p:nvPr/>
        </p:nvSpPr>
        <p:spPr>
          <a:xfrm>
            <a:off x="443110" y="1747058"/>
            <a:ext cx="8506655" cy="347412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Dehydrated Vacationers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Athletes in Training</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People battling the Flu</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People with Altitude sickness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The "Over Served"</a:t>
            </a:r>
          </a:p>
        </p:txBody>
      </p:sp>
      <p:sp>
        <p:nvSpPr>
          <p:cNvPr id="10" name="TextBox 9" descr="footertext" title="footer text"/>
          <p:cNvSpPr txBox="1"/>
          <p:nvPr/>
        </p:nvSpPr>
        <p:spPr>
          <a:xfrm>
            <a:off x="442803"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Tree>
    <p:extLst>
      <p:ext uri="{BB962C8B-B14F-4D97-AF65-F5344CB8AC3E}">
        <p14:creationId xmlns:p14="http://schemas.microsoft.com/office/powerpoint/2010/main" val="1233966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84992397"/>
              </p:ext>
            </p:extLst>
          </p:nvPr>
        </p:nvGraphicFramePr>
        <p:xfrm>
          <a:off x="571501" y="1854200"/>
          <a:ext cx="8000998" cy="3799903"/>
        </p:xfrm>
        <a:graphic>
          <a:graphicData uri="http://schemas.openxmlformats.org/drawingml/2006/table">
            <a:tbl>
              <a:tblPr firstRow="1" bandRow="1">
                <a:tableStyleId>{B301B821-A1FF-4177-AEE7-76D212191A09}</a:tableStyleId>
              </a:tblPr>
              <a:tblGrid>
                <a:gridCol w="2789766">
                  <a:extLst>
                    <a:ext uri="{9D8B030D-6E8A-4147-A177-3AD203B41FA5}">
                      <a16:colId xmlns:a16="http://schemas.microsoft.com/office/drawing/2014/main" val="20000"/>
                    </a:ext>
                  </a:extLst>
                </a:gridCol>
                <a:gridCol w="5211232">
                  <a:extLst>
                    <a:ext uri="{9D8B030D-6E8A-4147-A177-3AD203B41FA5}">
                      <a16:colId xmlns:a16="http://schemas.microsoft.com/office/drawing/2014/main" val="20001"/>
                    </a:ext>
                  </a:extLst>
                </a:gridCol>
              </a:tblGrid>
              <a:tr h="753533">
                <a:tc>
                  <a:txBody>
                    <a:bodyPr/>
                    <a:lstStyle/>
                    <a:p>
                      <a:pPr marL="91440" marR="0" lvl="0" indent="0" algn="l" defTabSz="457200" rtl="0" eaLnBrk="1" fontAlgn="auto" latinLnBrk="0" hangingPunct="1">
                        <a:lnSpc>
                          <a:spcPct val="100000"/>
                        </a:lnSpc>
                        <a:spcBef>
                          <a:spcPct val="0"/>
                        </a:spcBef>
                        <a:spcAft>
                          <a:spcPct val="0"/>
                        </a:spcAft>
                        <a:buClrTx/>
                        <a:buSzTx/>
                        <a:buFontTx/>
                        <a:buNone/>
                        <a:defRPr/>
                      </a:pPr>
                      <a:r>
                        <a:rPr lang="en-US" sz="2400" b="1">
                          <a:solidFill>
                            <a:schemeClr val="tx1">
                              <a:lumMod val="85000"/>
                              <a:lumOff val="15000"/>
                            </a:schemeClr>
                          </a:solidFill>
                          <a:latin typeface="Trebuchet MS"/>
                          <a:cs typeface="Trebuchet MS"/>
                        </a:rPr>
                        <a:t>Competitors</a:t>
                      </a:r>
                    </a:p>
                  </a:txBody>
                  <a:tcPr anchor="ctr">
                    <a:lnL w="19050" cap="flat" cmpd="sng" algn="ctr">
                      <a:solidFill>
                        <a:srgbClr val="92AAC5"/>
                      </a:solidFill>
                      <a:prstDash val="solid"/>
                      <a:round/>
                      <a:headEnd type="none" w="med" len="med"/>
                      <a:tailEnd type="none" w="med" len="med"/>
                    </a:lnL>
                    <a:lnR w="12700" cap="flat" cmpd="sng" algn="ctr">
                      <a:solidFill>
                        <a:srgbClr val="92AAC5"/>
                      </a:solidFill>
                      <a:prstDash val="solid"/>
                      <a:round/>
                      <a:headEnd type="none" w="med" len="med"/>
                      <a:tailEnd type="none" w="med" len="med"/>
                    </a:lnR>
                    <a:lnT w="1905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rgbClr val="DDEFFF"/>
                    </a:solidFill>
                  </a:tcPr>
                </a:tc>
                <a:tc>
                  <a:txBody>
                    <a:bodyPr/>
                    <a:lstStyle/>
                    <a:p>
                      <a:pPr marL="91440" marR="0" indent="0" algn="l" defTabSz="457200" rtl="0" eaLnBrk="1" fontAlgn="auto" latinLnBrk="0" hangingPunct="1">
                        <a:lnSpc>
                          <a:spcPct val="100000"/>
                        </a:lnSpc>
                        <a:spcBef>
                          <a:spcPct val="0"/>
                        </a:spcBef>
                        <a:spcAft>
                          <a:spcPct val="0"/>
                        </a:spcAft>
                        <a:buClrTx/>
                        <a:buSzTx/>
                        <a:buFontTx/>
                        <a:buNone/>
                        <a:defRPr/>
                      </a:pPr>
                      <a:r>
                        <a:rPr lang="en-US" sz="2400" b="1">
                          <a:solidFill>
                            <a:schemeClr val="tx1">
                              <a:lumMod val="85000"/>
                              <a:lumOff val="15000"/>
                            </a:schemeClr>
                          </a:solidFill>
                          <a:latin typeface="Trebuchet MS"/>
                          <a:cs typeface="Trebuchet MS"/>
                        </a:rPr>
                        <a:t>How our solution is better</a:t>
                      </a:r>
                    </a:p>
                  </a:txBody>
                  <a:tcPr anchor="ctr">
                    <a:lnL w="12700" cap="flat" cmpd="sng" algn="ctr">
                      <a:solidFill>
                        <a:srgbClr val="92AAC5"/>
                      </a:solidFill>
                      <a:prstDash val="solid"/>
                      <a:round/>
                      <a:headEnd type="none" w="med" len="med"/>
                      <a:tailEnd type="none" w="med" len="med"/>
                    </a:lnL>
                    <a:lnR w="19050" cap="flat" cmpd="sng" algn="ctr">
                      <a:solidFill>
                        <a:srgbClr val="92AAC5"/>
                      </a:solidFill>
                      <a:prstDash val="solid"/>
                      <a:round/>
                      <a:headEnd type="none" w="med" len="med"/>
                      <a:tailEnd type="none" w="med" len="med"/>
                    </a:lnR>
                    <a:lnT w="1905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rgbClr val="DDEFFF"/>
                    </a:solidFill>
                  </a:tcPr>
                </a:tc>
                <a:extLst>
                  <a:ext uri="{0D108BD9-81ED-4DB2-BD59-A6C34878D82A}">
                    <a16:rowId xmlns:a16="http://schemas.microsoft.com/office/drawing/2014/main" val="10000"/>
                  </a:ext>
                </a:extLst>
              </a:tr>
              <a:tr h="609274">
                <a:tc>
                  <a:txBody>
                    <a:bodyPr/>
                    <a:lstStyle/>
                    <a:p>
                      <a:pPr marL="91440" marR="0" lvl="0" indent="0" algn="l" defTabSz="457200" rtl="0" eaLnBrk="1" fontAlgn="auto" latinLnBrk="0" hangingPunct="1">
                        <a:lnSpc>
                          <a:spcPct val="100000"/>
                        </a:lnSpc>
                        <a:spcBef>
                          <a:spcPct val="0"/>
                        </a:spcBef>
                        <a:spcAft>
                          <a:spcPct val="0"/>
                        </a:spcAft>
                        <a:buClrTx/>
                        <a:buSzTx/>
                        <a:buFontTx/>
                        <a:buNone/>
                        <a:defRPr/>
                      </a:pPr>
                      <a:r>
                        <a:rPr lang="en-US" i="1" spc="-40">
                          <a:solidFill>
                            <a:schemeClr val="tx1">
                              <a:lumMod val="50000"/>
                              <a:lumOff val="50000"/>
                            </a:schemeClr>
                          </a:solidFill>
                          <a:latin typeface="Trebuchet MS"/>
                          <a:cs typeface="Trebuchet MS"/>
                        </a:rPr>
                        <a:t>No Competitor</a:t>
                      </a:r>
                    </a:p>
                  </a:txBody>
                  <a:tcPr anchor="ctr">
                    <a:lnL w="19050" cap="flat" cmpd="sng" algn="ctr">
                      <a:solidFill>
                        <a:srgbClr val="92AAC5"/>
                      </a:solidFill>
                      <a:prstDash val="solid"/>
                      <a:round/>
                      <a:headEnd type="none" w="med" len="med"/>
                      <a:tailEnd type="none" w="med" len="med"/>
                    </a:lnL>
                    <a:lnR w="1270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tc>
                  <a:txBody>
                    <a:bodyPr/>
                    <a:lstStyle/>
                    <a:p>
                      <a:pPr marL="91440" marR="0" indent="0" algn="l" defTabSz="457200" rtl="0" eaLnBrk="1" fontAlgn="auto" latinLnBrk="0" hangingPunct="1">
                        <a:lnSpc>
                          <a:spcPct val="100000"/>
                        </a:lnSpc>
                        <a:spcBef>
                          <a:spcPct val="0"/>
                        </a:spcBef>
                        <a:spcAft>
                          <a:spcPct val="0"/>
                        </a:spcAft>
                        <a:buClrTx/>
                        <a:buSzTx/>
                        <a:buFontTx/>
                        <a:buNone/>
                        <a:defRPr/>
                      </a:pPr>
                      <a:r>
                        <a:rPr lang="en-US" spc="-40">
                          <a:solidFill>
                            <a:schemeClr val="tx1">
                              <a:lumMod val="50000"/>
                              <a:lumOff val="50000"/>
                            </a:schemeClr>
                          </a:solidFill>
                          <a:latin typeface="Trebuchet MS"/>
                          <a:cs typeface="Trebuchet MS"/>
                        </a:rPr>
                        <a:t>We are the first and only in Telluride.</a:t>
                      </a:r>
                    </a:p>
                  </a:txBody>
                  <a:tcPr anchor="ctr">
                    <a:lnL w="12700" cap="flat" cmpd="sng" algn="ctr">
                      <a:solidFill>
                        <a:srgbClr val="92AAC5"/>
                      </a:solidFill>
                      <a:prstDash val="solid"/>
                      <a:round/>
                      <a:headEnd type="none" w="med" len="med"/>
                      <a:tailEnd type="none" w="med" len="med"/>
                    </a:lnL>
                    <a:lnR w="1905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09274">
                <a:tc>
                  <a:txBody>
                    <a:bodyPr/>
                    <a:lstStyle/>
                    <a:p>
                      <a:pPr marL="91440" marR="0" lvl="0" indent="0" algn="l" defTabSz="457200" rtl="0" eaLnBrk="1" fontAlgn="auto" latinLnBrk="0" hangingPunct="1">
                        <a:lnSpc>
                          <a:spcPct val="100000"/>
                        </a:lnSpc>
                        <a:spcBef>
                          <a:spcPct val="0"/>
                        </a:spcBef>
                        <a:spcAft>
                          <a:spcPct val="0"/>
                        </a:spcAft>
                        <a:buClrTx/>
                        <a:buSzTx/>
                        <a:buFontTx/>
                        <a:buNone/>
                        <a:defRPr/>
                      </a:pPr>
                      <a:r>
                        <a:rPr lang="en-US" i="1" spc="-40">
                          <a:solidFill>
                            <a:schemeClr val="tx1">
                              <a:lumMod val="50000"/>
                              <a:lumOff val="50000"/>
                            </a:schemeClr>
                          </a:solidFill>
                          <a:latin typeface="Trebuchet MS"/>
                          <a:cs typeface="Trebuchet MS"/>
                        </a:rPr>
                        <a:t>Santa Monica</a:t>
                      </a:r>
                    </a:p>
                  </a:txBody>
                  <a:tcPr anchor="ctr">
                    <a:lnL w="19050" cap="flat" cmpd="sng" algn="ctr">
                      <a:solidFill>
                        <a:srgbClr val="92AAC5"/>
                      </a:solidFill>
                      <a:prstDash val="solid"/>
                      <a:round/>
                      <a:headEnd type="none" w="med" len="med"/>
                      <a:tailEnd type="none" w="med" len="med"/>
                    </a:lnL>
                    <a:lnR w="1270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tc>
                  <a:txBody>
                    <a:bodyPr/>
                    <a:lstStyle/>
                    <a:p>
                      <a:pPr marL="91440" marR="0" indent="0" algn="l" defTabSz="457200" rtl="0" eaLnBrk="1" fontAlgn="auto" latinLnBrk="0" hangingPunct="1">
                        <a:lnSpc>
                          <a:spcPct val="100000"/>
                        </a:lnSpc>
                        <a:spcBef>
                          <a:spcPct val="0"/>
                        </a:spcBef>
                        <a:spcAft>
                          <a:spcPct val="0"/>
                        </a:spcAft>
                        <a:buClrTx/>
                        <a:buSzTx/>
                        <a:buFontTx/>
                        <a:buNone/>
                        <a:defRPr/>
                      </a:pPr>
                      <a:r>
                        <a:rPr lang="en-US" spc="-40">
                          <a:solidFill>
                            <a:schemeClr val="tx1">
                              <a:lumMod val="50000"/>
                              <a:lumOff val="50000"/>
                            </a:schemeClr>
                          </a:solidFill>
                          <a:latin typeface="Trebuchet MS"/>
                          <a:cs typeface="Trebuchet MS"/>
                        </a:rPr>
                        <a:t>Lower Price/Bigger Footprint</a:t>
                      </a:r>
                    </a:p>
                  </a:txBody>
                  <a:tcPr anchor="ctr">
                    <a:lnL w="12700" cap="flat" cmpd="sng" algn="ctr">
                      <a:solidFill>
                        <a:srgbClr val="92AAC5"/>
                      </a:solidFill>
                      <a:prstDash val="solid"/>
                      <a:round/>
                      <a:headEnd type="none" w="med" len="med"/>
                      <a:tailEnd type="none" w="med" len="med"/>
                    </a:lnL>
                    <a:lnR w="1905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09274">
                <a:tc>
                  <a:txBody>
                    <a:bodyPr/>
                    <a:lstStyle/>
                    <a:p>
                      <a:pPr marL="91440" marR="0" lvl="0" indent="0" algn="l" defTabSz="457200" rtl="0" eaLnBrk="1" fontAlgn="auto" latinLnBrk="0" hangingPunct="1">
                        <a:lnSpc>
                          <a:spcPct val="100000"/>
                        </a:lnSpc>
                        <a:spcBef>
                          <a:spcPct val="0"/>
                        </a:spcBef>
                        <a:spcAft>
                          <a:spcPct val="0"/>
                        </a:spcAft>
                        <a:buClrTx/>
                        <a:buSzTx/>
                        <a:buFontTx/>
                        <a:buNone/>
                        <a:defRPr/>
                      </a:pPr>
                      <a:r>
                        <a:rPr lang="en-US" i="1" spc="-40">
                          <a:solidFill>
                            <a:schemeClr val="tx1">
                              <a:lumMod val="50000"/>
                              <a:lumOff val="50000"/>
                            </a:schemeClr>
                          </a:solidFill>
                          <a:latin typeface="Trebuchet MS"/>
                          <a:cs typeface="Trebuchet MS"/>
                        </a:rPr>
                        <a:t>Salt Lake City</a:t>
                      </a:r>
                    </a:p>
                  </a:txBody>
                  <a:tcPr anchor="ctr">
                    <a:lnL w="19050" cap="flat" cmpd="sng" algn="ctr">
                      <a:solidFill>
                        <a:srgbClr val="92AAC5"/>
                      </a:solidFill>
                      <a:prstDash val="solid"/>
                      <a:round/>
                      <a:headEnd type="none" w="med" len="med"/>
                      <a:tailEnd type="none" w="med" len="med"/>
                    </a:lnL>
                    <a:lnR w="1270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tc>
                  <a:txBody>
                    <a:bodyPr/>
                    <a:lstStyle/>
                    <a:p>
                      <a:pPr marL="91440" marR="0" indent="0" algn="l" defTabSz="457200" rtl="0" eaLnBrk="1" fontAlgn="auto" latinLnBrk="0" hangingPunct="1">
                        <a:lnSpc>
                          <a:spcPct val="100000"/>
                        </a:lnSpc>
                        <a:spcBef>
                          <a:spcPct val="0"/>
                        </a:spcBef>
                        <a:spcAft>
                          <a:spcPct val="0"/>
                        </a:spcAft>
                        <a:buClrTx/>
                        <a:buSzTx/>
                        <a:buFontTx/>
                        <a:buNone/>
                        <a:defRPr/>
                      </a:pPr>
                      <a:r>
                        <a:rPr lang="en-US" spc="-40">
                          <a:solidFill>
                            <a:schemeClr val="tx1">
                              <a:lumMod val="50000"/>
                              <a:lumOff val="50000"/>
                            </a:schemeClr>
                          </a:solidFill>
                          <a:latin typeface="Trebuchet MS"/>
                          <a:cs typeface="Trebuchet MS"/>
                        </a:rPr>
                        <a:t>Larger Scale</a:t>
                      </a:r>
                    </a:p>
                  </a:txBody>
                  <a:tcPr anchor="ctr">
                    <a:lnL w="12700" cap="flat" cmpd="sng" algn="ctr">
                      <a:solidFill>
                        <a:srgbClr val="92AAC5"/>
                      </a:solidFill>
                      <a:prstDash val="solid"/>
                      <a:round/>
                      <a:headEnd type="none" w="med" len="med"/>
                      <a:tailEnd type="none" w="med" len="med"/>
                    </a:lnL>
                    <a:lnR w="1905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09274">
                <a:tc>
                  <a:txBody>
                    <a:bodyPr/>
                    <a:lstStyle/>
                    <a:p>
                      <a:pPr marL="91440" marR="0" lvl="0" indent="0" algn="l" defTabSz="457200" rtl="0" eaLnBrk="1" fontAlgn="auto" latinLnBrk="0" hangingPunct="1">
                        <a:lnSpc>
                          <a:spcPct val="100000"/>
                        </a:lnSpc>
                        <a:spcBef>
                          <a:spcPct val="0"/>
                        </a:spcBef>
                        <a:spcAft>
                          <a:spcPct val="0"/>
                        </a:spcAft>
                        <a:buClrTx/>
                        <a:buSzTx/>
                        <a:buFontTx/>
                        <a:buNone/>
                        <a:defRPr/>
                      </a:pPr>
                      <a:r>
                        <a:rPr lang="en-US" i="1" spc="-40">
                          <a:solidFill>
                            <a:schemeClr val="tx1">
                              <a:lumMod val="50000"/>
                              <a:lumOff val="50000"/>
                            </a:schemeClr>
                          </a:solidFill>
                          <a:latin typeface="Trebuchet MS"/>
                          <a:cs typeface="Trebuchet MS"/>
                        </a:rPr>
                        <a:t>Hollywood, CA</a:t>
                      </a:r>
                    </a:p>
                  </a:txBody>
                  <a:tcPr anchor="ctr">
                    <a:lnL w="19050" cap="flat" cmpd="sng" algn="ctr">
                      <a:solidFill>
                        <a:srgbClr val="92AAC5"/>
                      </a:solidFill>
                      <a:prstDash val="solid"/>
                      <a:round/>
                      <a:headEnd type="none" w="med" len="med"/>
                      <a:tailEnd type="none" w="med" len="med"/>
                    </a:lnL>
                    <a:lnR w="1270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tc>
                  <a:txBody>
                    <a:bodyPr/>
                    <a:lstStyle/>
                    <a:p>
                      <a:pPr marL="91440" marR="0" indent="0" algn="l" defTabSz="457200" rtl="0" eaLnBrk="1" fontAlgn="auto" latinLnBrk="0" hangingPunct="1">
                        <a:lnSpc>
                          <a:spcPct val="100000"/>
                        </a:lnSpc>
                        <a:spcBef>
                          <a:spcPct val="0"/>
                        </a:spcBef>
                        <a:spcAft>
                          <a:spcPct val="0"/>
                        </a:spcAft>
                        <a:buClrTx/>
                        <a:buSzTx/>
                        <a:buFontTx/>
                        <a:buNone/>
                        <a:defRPr/>
                      </a:pPr>
                      <a:r>
                        <a:rPr lang="en-US" spc="-40">
                          <a:solidFill>
                            <a:schemeClr val="tx1">
                              <a:lumMod val="50000"/>
                              <a:lumOff val="50000"/>
                            </a:schemeClr>
                          </a:solidFill>
                          <a:latin typeface="Trebuchet MS"/>
                          <a:cs typeface="Trebuchet MS"/>
                        </a:rPr>
                        <a:t>Underserved market</a:t>
                      </a:r>
                    </a:p>
                  </a:txBody>
                  <a:tcPr anchor="ctr">
                    <a:lnL w="12700" cap="flat" cmpd="sng" algn="ctr">
                      <a:solidFill>
                        <a:srgbClr val="92AAC5"/>
                      </a:solidFill>
                      <a:prstDash val="solid"/>
                      <a:round/>
                      <a:headEnd type="none" w="med" len="med"/>
                      <a:tailEnd type="none" w="med" len="med"/>
                    </a:lnL>
                    <a:lnR w="1905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2700" cap="flat" cmpd="sng" algn="ctr">
                      <a:solidFill>
                        <a:srgbClr val="92AAC5"/>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09274">
                <a:tc>
                  <a:txBody>
                    <a:bodyPr/>
                    <a:lstStyle/>
                    <a:p>
                      <a:pPr marL="91440" marR="0" lvl="0" indent="0" algn="l" defTabSz="457200" rtl="0" eaLnBrk="1" fontAlgn="auto" latinLnBrk="0" hangingPunct="1">
                        <a:lnSpc>
                          <a:spcPct val="100000"/>
                        </a:lnSpc>
                        <a:spcBef>
                          <a:spcPct val="0"/>
                        </a:spcBef>
                        <a:spcAft>
                          <a:spcPct val="0"/>
                        </a:spcAft>
                        <a:buClrTx/>
                        <a:buSzTx/>
                        <a:buFontTx/>
                        <a:buNone/>
                        <a:defRPr/>
                      </a:pPr>
                      <a:r>
                        <a:rPr lang="en-US" i="1" spc="-40">
                          <a:solidFill>
                            <a:schemeClr val="tx1">
                              <a:lumMod val="50000"/>
                              <a:lumOff val="50000"/>
                            </a:schemeClr>
                          </a:solidFill>
                          <a:latin typeface="Trebuchet MS"/>
                          <a:cs typeface="Trebuchet MS"/>
                        </a:rPr>
                        <a:t>Malibu</a:t>
                      </a:r>
                    </a:p>
                  </a:txBody>
                  <a:tcPr anchor="ctr">
                    <a:lnL w="19050" cap="flat" cmpd="sng" algn="ctr">
                      <a:solidFill>
                        <a:srgbClr val="92AAC5"/>
                      </a:solidFill>
                      <a:prstDash val="solid"/>
                      <a:round/>
                      <a:headEnd type="none" w="med" len="med"/>
                      <a:tailEnd type="none" w="med" len="med"/>
                    </a:lnL>
                    <a:lnR w="1270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9050" cap="flat" cmpd="sng" algn="ctr">
                      <a:solidFill>
                        <a:srgbClr val="92AAC5"/>
                      </a:solidFill>
                      <a:prstDash val="solid"/>
                      <a:round/>
                      <a:headEnd type="none" w="med" len="med"/>
                      <a:tailEnd type="none" w="med" len="med"/>
                    </a:lnB>
                    <a:solidFill>
                      <a:schemeClr val="bg1"/>
                    </a:solidFill>
                  </a:tcPr>
                </a:tc>
                <a:tc>
                  <a:txBody>
                    <a:bodyPr/>
                    <a:lstStyle/>
                    <a:p>
                      <a:pPr marL="91440" marR="0" indent="0" algn="l" defTabSz="457200" rtl="0" eaLnBrk="1" fontAlgn="auto" latinLnBrk="0" hangingPunct="1">
                        <a:lnSpc>
                          <a:spcPct val="100000"/>
                        </a:lnSpc>
                        <a:spcBef>
                          <a:spcPct val="0"/>
                        </a:spcBef>
                        <a:spcAft>
                          <a:spcPct val="0"/>
                        </a:spcAft>
                        <a:buClrTx/>
                        <a:buSzTx/>
                        <a:buFontTx/>
                        <a:buNone/>
                        <a:defRPr/>
                      </a:pPr>
                      <a:r>
                        <a:rPr lang="en-US" spc="-40">
                          <a:solidFill>
                            <a:schemeClr val="tx1">
                              <a:lumMod val="50000"/>
                              <a:lumOff val="50000"/>
                            </a:schemeClr>
                          </a:solidFill>
                          <a:latin typeface="Trebuchet MS"/>
                          <a:cs typeface="Trebuchet MS"/>
                        </a:rPr>
                        <a:t>Streamline Services for guests</a:t>
                      </a:r>
                    </a:p>
                  </a:txBody>
                  <a:tcPr anchor="ctr">
                    <a:lnL w="12700" cap="flat" cmpd="sng" algn="ctr">
                      <a:solidFill>
                        <a:srgbClr val="92AAC5"/>
                      </a:solidFill>
                      <a:prstDash val="solid"/>
                      <a:round/>
                      <a:headEnd type="none" w="med" len="med"/>
                      <a:tailEnd type="none" w="med" len="med"/>
                    </a:lnL>
                    <a:lnR w="19050" cap="flat" cmpd="sng" algn="ctr">
                      <a:solidFill>
                        <a:srgbClr val="92AAC5"/>
                      </a:solidFill>
                      <a:prstDash val="solid"/>
                      <a:round/>
                      <a:headEnd type="none" w="med" len="med"/>
                      <a:tailEnd type="none" w="med" len="med"/>
                    </a:lnR>
                    <a:lnT w="12700" cap="flat" cmpd="sng" algn="ctr">
                      <a:solidFill>
                        <a:srgbClr val="92AAC5"/>
                      </a:solidFill>
                      <a:prstDash val="solid"/>
                      <a:round/>
                      <a:headEnd type="none" w="med" len="med"/>
                      <a:tailEnd type="none" w="med" len="med"/>
                    </a:lnT>
                    <a:lnB w="19050" cap="flat" cmpd="sng" algn="ctr">
                      <a:solidFill>
                        <a:srgbClr val="92AAC5"/>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Competitive landscape</a:t>
            </a:r>
          </a:p>
        </p:txBody>
      </p: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
        <p:nvSpPr>
          <p:cNvPr id="10" name="TextBox 9" descr="footertext" title="footer text"/>
          <p:cNvSpPr txBox="1"/>
          <p:nvPr/>
        </p:nvSpPr>
        <p:spPr>
          <a:xfrm>
            <a:off x="442804"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1983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7" y="645188"/>
            <a:ext cx="4945728" cy="748974"/>
          </a:xfrm>
        </p:spPr>
        <p:txBody>
          <a:bodyPr>
            <a:noAutofit/>
          </a:bodyPr>
          <a:lstStyle/>
          <a:p>
            <a:pPr algn="l"/>
            <a:r>
              <a:rPr lang="en-US" sz="5000" spc="60">
                <a:solidFill>
                  <a:schemeClr val="tx1">
                    <a:lumMod val="75000"/>
                    <a:lumOff val="25000"/>
                  </a:schemeClr>
                </a:solidFill>
                <a:latin typeface="Trebuchet MS"/>
                <a:cs typeface="Trebuchet MS"/>
              </a:rPr>
              <a:t>Funding needed</a:t>
            </a:r>
          </a:p>
        </p:txBody>
      </p: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
        <p:nvSpPr>
          <p:cNvPr id="10" name="TextBox 9" descr="footertext" title="footer text"/>
          <p:cNvSpPr txBox="1"/>
          <p:nvPr/>
        </p:nvSpPr>
        <p:spPr>
          <a:xfrm>
            <a:off x="442804"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12" name="TextBox 11" descr="fundingNeededText" title="fundingNeededText"/>
          <p:cNvSpPr txBox="1"/>
          <p:nvPr/>
        </p:nvSpPr>
        <p:spPr>
          <a:xfrm>
            <a:off x="443110" y="1810558"/>
            <a:ext cx="8175427" cy="37243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sz="4000">
                <a:solidFill>
                  <a:schemeClr val="tx1">
                    <a:lumMod val="50000"/>
                    <a:lumOff val="50000"/>
                  </a:schemeClr>
                </a:solidFill>
                <a:latin typeface="Georgia"/>
                <a:cs typeface="Georgia"/>
              </a:rPr>
              <a:t>REVIVE &amp; THRIVE is looking to move into new markets both in the US and Internationally.  This equity funding is for 10% of the company.</a:t>
            </a:r>
          </a:p>
        </p:txBody>
      </p:sp>
      <p:sp>
        <p:nvSpPr>
          <p:cNvPr id="13" name="TextBox 12" descr="fundingNeededTotal" title="fundingNeededTotal"/>
          <p:cNvSpPr txBox="1"/>
          <p:nvPr/>
        </p:nvSpPr>
        <p:spPr>
          <a:xfrm>
            <a:off x="5428750" y="627665"/>
            <a:ext cx="3170738" cy="861774"/>
          </a:xfrm>
          <a:prstGeom prst="rect">
            <a:avLst/>
          </a:prstGeom>
          <a:solidFill>
            <a:srgbClr val="DDEFFF"/>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marL="0" algn="l" defTabSz="457200" rtl="0" eaLnBrk="1" latinLnBrk="0" hangingPunct="1">
              <a:defRPr sz="1800" kern="1200">
                <a:solidFill>
                  <a:srgbClr val="000000"/>
                </a:solidFill>
                <a:latin typeface="Calibri"/>
                <a:ea typeface="+mn-ea"/>
                <a:cs typeface="+mn-cs"/>
              </a:defRPr>
            </a:lvl1pPr>
            <a:lvl2pPr marL="457200" algn="l" defTabSz="457200" rtl="0" eaLnBrk="1" latinLnBrk="0" hangingPunct="1">
              <a:defRPr sz="1800" kern="1200">
                <a:solidFill>
                  <a:srgbClr val="000000"/>
                </a:solidFill>
                <a:latin typeface="Calibri"/>
                <a:ea typeface="+mn-ea"/>
                <a:cs typeface="+mn-cs"/>
              </a:defRPr>
            </a:lvl2pPr>
            <a:lvl3pPr marL="914400" algn="l" defTabSz="457200" rtl="0" eaLnBrk="1" latinLnBrk="0" hangingPunct="1">
              <a:defRPr sz="1800" kern="1200">
                <a:solidFill>
                  <a:srgbClr val="000000"/>
                </a:solidFill>
                <a:latin typeface="Calibri"/>
                <a:ea typeface="+mn-ea"/>
                <a:cs typeface="+mn-cs"/>
              </a:defRPr>
            </a:lvl3pPr>
            <a:lvl4pPr marL="1371600" algn="l" defTabSz="457200" rtl="0" eaLnBrk="1" latinLnBrk="0" hangingPunct="1">
              <a:defRPr sz="1800" kern="1200">
                <a:solidFill>
                  <a:srgbClr val="000000"/>
                </a:solidFill>
                <a:latin typeface="Calibri"/>
                <a:ea typeface="+mn-ea"/>
                <a:cs typeface="+mn-cs"/>
              </a:defRPr>
            </a:lvl4pPr>
            <a:lvl5pPr marL="1828800" algn="l" defTabSz="457200" rtl="0" eaLnBrk="1" latinLnBrk="0" hangingPunct="1">
              <a:defRPr sz="1800" kern="1200">
                <a:solidFill>
                  <a:srgbClr val="000000"/>
                </a:solidFill>
                <a:latin typeface="Calibri"/>
                <a:ea typeface="+mn-ea"/>
                <a:cs typeface="+mn-cs"/>
              </a:defRPr>
            </a:lvl5pPr>
            <a:lvl6pPr marL="2286000" algn="l" defTabSz="457200" rtl="0" eaLnBrk="1" latinLnBrk="0" hangingPunct="1">
              <a:defRPr sz="1800" kern="1200">
                <a:solidFill>
                  <a:srgbClr val="000000"/>
                </a:solidFill>
                <a:latin typeface="Calibri"/>
                <a:ea typeface="+mn-ea"/>
                <a:cs typeface="+mn-cs"/>
              </a:defRPr>
            </a:lvl6pPr>
            <a:lvl7pPr marL="2743200" algn="l" defTabSz="457200" rtl="0" eaLnBrk="1" latinLnBrk="0" hangingPunct="1">
              <a:defRPr sz="1800" kern="1200">
                <a:solidFill>
                  <a:srgbClr val="000000"/>
                </a:solidFill>
                <a:latin typeface="Calibri"/>
                <a:ea typeface="+mn-ea"/>
                <a:cs typeface="+mn-cs"/>
              </a:defRPr>
            </a:lvl7pPr>
            <a:lvl8pPr marL="3200400" algn="l" defTabSz="457200" rtl="0" eaLnBrk="1" latinLnBrk="0" hangingPunct="1">
              <a:defRPr sz="1800" kern="1200">
                <a:solidFill>
                  <a:srgbClr val="000000"/>
                </a:solidFill>
                <a:latin typeface="Calibri"/>
                <a:ea typeface="+mn-ea"/>
                <a:cs typeface="+mn-cs"/>
              </a:defRPr>
            </a:lvl8pPr>
            <a:lvl9pPr marL="3657600" algn="l" defTabSz="457200" rtl="0" eaLnBrk="1" latinLnBrk="0" hangingPunct="1">
              <a:defRPr sz="1800" kern="1200">
                <a:solidFill>
                  <a:srgbClr val="000000"/>
                </a:solidFill>
                <a:latin typeface="Calibri"/>
                <a:ea typeface="+mn-ea"/>
                <a:cs typeface="+mn-cs"/>
              </a:defRPr>
            </a:lvl9pPr>
          </a:lstStyle>
          <a:p>
            <a:pPr algn="ctr"/>
            <a:r>
              <a:rPr lang="en-US" sz="5000">
                <a:solidFill>
                  <a:schemeClr val="tx1">
                    <a:lumMod val="85000"/>
                    <a:lumOff val="15000"/>
                  </a:schemeClr>
                </a:solidFill>
                <a:latin typeface="Trebuchet MS"/>
                <a:cs typeface="Trebuchet MS"/>
              </a:rPr>
              <a:t>$450K</a:t>
            </a:r>
            <a:endParaRPr lang="en-US" sz="5000"/>
          </a:p>
        </p:txBody>
      </p:sp>
    </p:spTree>
    <p:extLst>
      <p:ext uri="{BB962C8B-B14F-4D97-AF65-F5344CB8AC3E}">
        <p14:creationId xmlns:p14="http://schemas.microsoft.com/office/powerpoint/2010/main" val="186842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Sales channels</a:t>
            </a:r>
          </a:p>
        </p:txBody>
      </p:sp>
      <p:sp>
        <p:nvSpPr>
          <p:cNvPr id="4" name="TextBox 3"/>
          <p:cNvSpPr txBox="1"/>
          <p:nvPr/>
        </p:nvSpPr>
        <p:spPr>
          <a:xfrm>
            <a:off x="443110" y="1810558"/>
            <a:ext cx="8175427" cy="41681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sz="3200" spc="60">
                <a:solidFill>
                  <a:schemeClr val="tx1">
                    <a:lumMod val="50000"/>
                    <a:lumOff val="50000"/>
                  </a:schemeClr>
                </a:solidFill>
                <a:latin typeface="Georgia"/>
                <a:cs typeface="Georgia"/>
              </a:rPr>
              <a:t>REVIVE &amp; THRIVE sell through our website, we will have contracts with the largest Hotels in our markets.  Our Supplier is one of the largest global medical suppliers and we celebrate preferential pricing of much larger companies.</a:t>
            </a:r>
          </a:p>
        </p:txBody>
      </p: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
        <p:nvSpPr>
          <p:cNvPr id="10" name="TextBox 9" descr="footertext" title="footer text"/>
          <p:cNvSpPr txBox="1"/>
          <p:nvPr/>
        </p:nvSpPr>
        <p:spPr>
          <a:xfrm>
            <a:off x="442804"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86186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Marketing activities</a:t>
            </a:r>
          </a:p>
        </p:txBody>
      </p:sp>
      <p:sp>
        <p:nvSpPr>
          <p:cNvPr id="4" name="TextBox 3" descr="descriptionList" title="descriptionList"/>
          <p:cNvSpPr txBox="1"/>
          <p:nvPr/>
        </p:nvSpPr>
        <p:spPr>
          <a:xfrm>
            <a:off x="443110" y="1747058"/>
            <a:ext cx="8506655" cy="347412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Website: Reviveandthriveiv.com</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Local Upscale Magazines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Largest Hotels in our Markets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Store Front</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Social Media (Twitter, FB, Instagram)</a:t>
            </a:r>
          </a:p>
        </p:txBody>
      </p:sp>
      <p:sp>
        <p:nvSpPr>
          <p:cNvPr id="10" name="TextBox 9" descr="footertext" title="footer text"/>
          <p:cNvSpPr txBox="1"/>
          <p:nvPr/>
        </p:nvSpPr>
        <p:spPr>
          <a:xfrm>
            <a:off x="442803"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Tree>
    <p:extLst>
      <p:ext uri="{BB962C8B-B14F-4D97-AF65-F5344CB8AC3E}">
        <p14:creationId xmlns:p14="http://schemas.microsoft.com/office/powerpoint/2010/main" val="1233966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Revenue streams</a:t>
            </a:r>
          </a:p>
        </p:txBody>
      </p:sp>
      <p:sp>
        <p:nvSpPr>
          <p:cNvPr id="4" name="TextBox 3" descr="descriptionList" title="descriptionList"/>
          <p:cNvSpPr txBox="1"/>
          <p:nvPr/>
        </p:nvSpPr>
        <p:spPr>
          <a:xfrm>
            <a:off x="443110" y="1747058"/>
            <a:ext cx="8506655" cy="347412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In-Home IVs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In Lounge IVs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IV Additions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B-12 Shots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Oxygen Bar Rentals</a:t>
            </a:r>
          </a:p>
        </p:txBody>
      </p:sp>
      <p:sp>
        <p:nvSpPr>
          <p:cNvPr id="10" name="TextBox 9" descr="footertext" title="footer text"/>
          <p:cNvSpPr txBox="1"/>
          <p:nvPr/>
        </p:nvSpPr>
        <p:spPr>
          <a:xfrm>
            <a:off x="442803"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Tree>
    <p:extLst>
      <p:ext uri="{BB962C8B-B14F-4D97-AF65-F5344CB8AC3E}">
        <p14:creationId xmlns:p14="http://schemas.microsoft.com/office/powerpoint/2010/main" val="1233966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Major costs</a:t>
            </a:r>
          </a:p>
        </p:txBody>
      </p:sp>
      <p:sp>
        <p:nvSpPr>
          <p:cNvPr id="4" name="TextBox 3" descr="descriptionList" title="descriptionList"/>
          <p:cNvSpPr txBox="1"/>
          <p:nvPr/>
        </p:nvSpPr>
        <p:spPr>
          <a:xfrm>
            <a:off x="443110" y="1747058"/>
            <a:ext cx="8506655" cy="278832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Medical Director &amp; Employee Salaries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Hotel Profit Share &amp; Rents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Medical Supplies</a:t>
            </a:r>
          </a:p>
          <a:p>
            <a:pPr marL="457200" indent="-457200">
              <a:lnSpc>
                <a:spcPct val="150000"/>
              </a:lnSpc>
              <a:buClr>
                <a:schemeClr val="tx1">
                  <a:lumMod val="85000"/>
                  <a:lumOff val="15000"/>
                </a:schemeClr>
              </a:buClr>
              <a:buFont typeface="Wingdings" charset="2"/>
              <a:buChar char="§"/>
            </a:pPr>
            <a:r>
              <a:rPr lang="en-US" sz="3000" spc="60">
                <a:solidFill>
                  <a:schemeClr val="tx1">
                    <a:lumMod val="50000"/>
                    <a:lumOff val="50000"/>
                  </a:schemeClr>
                </a:solidFill>
                <a:latin typeface="Georgia"/>
                <a:cs typeface="Georgia"/>
              </a:rPr>
              <a:t>Marketing</a:t>
            </a:r>
          </a:p>
        </p:txBody>
      </p:sp>
      <p:sp>
        <p:nvSpPr>
          <p:cNvPr id="10" name="TextBox 9" descr="footertext" title="footer text"/>
          <p:cNvSpPr txBox="1"/>
          <p:nvPr/>
        </p:nvSpPr>
        <p:spPr>
          <a:xfrm>
            <a:off x="442803"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Tree>
    <p:extLst>
      <p:ext uri="{BB962C8B-B14F-4D97-AF65-F5344CB8AC3E}">
        <p14:creationId xmlns:p14="http://schemas.microsoft.com/office/powerpoint/2010/main" val="1233966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Team and Key Roles</a:t>
            </a:r>
          </a:p>
        </p:txBody>
      </p: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
        <p:nvSpPr>
          <p:cNvPr id="10" name="TextBox 9" descr="footertext" title="footer text"/>
          <p:cNvSpPr txBox="1"/>
          <p:nvPr/>
        </p:nvSpPr>
        <p:spPr>
          <a:xfrm>
            <a:off x="442804"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9147175" y="2137681"/>
            <a:ext cx="45719"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pic>
        <p:nvPicPr>
          <p:cNvPr id="12" name="New picture"/>
          <p:cNvPicPr/>
          <p:nvPr/>
        </p:nvPicPr>
        <p:blipFill>
          <a:blip r:embed="rId3"/>
          <a:stretch>
            <a:fillRect/>
          </a:stretch>
        </p:blipFill>
        <p:spPr>
          <a:xfrm>
            <a:off x="1219200" y="2667000"/>
            <a:ext cx="1219200" cy="1219200"/>
          </a:xfrm>
          <a:prstGeom prst="rect">
            <a:avLst/>
          </a:prstGeom>
          <a:ln w="76200">
            <a:solidFill>
              <a:srgbClr val="DDDDDD"/>
            </a:solidFill>
            <a:miter/>
          </a:ln>
        </p:spPr>
      </p:pic>
      <p:sp>
        <p:nvSpPr>
          <p:cNvPr id="13" name="New shape"/>
          <p:cNvSpPr/>
          <p:nvPr/>
        </p:nvSpPr>
        <p:spPr>
          <a:xfrm>
            <a:off x="1143000" y="4089400"/>
            <a:ext cx="2133600" cy="213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t">
            <a:spAutoFit/>
          </a:bodyPr>
          <a:lstStyle/>
          <a:p>
            <a:pPr algn="l" fontAlgn="t"/>
            <a:r>
              <a:rPr sz="1400">
                <a:solidFill>
                  <a:srgbClr val="404040"/>
                </a:solidFill>
                <a:latin typeface="Trebuchet MS"/>
              </a:rPr>
              <a:t>Matthew Blackman</a:t>
            </a:r>
          </a:p>
        </p:txBody>
      </p:sp>
      <p:sp>
        <p:nvSpPr>
          <p:cNvPr id="14" name="New shape"/>
          <p:cNvSpPr/>
          <p:nvPr/>
        </p:nvSpPr>
        <p:spPr>
          <a:xfrm>
            <a:off x="1143000" y="4429760"/>
            <a:ext cx="2133600" cy="16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t">
            <a:spAutoFit/>
          </a:bodyPr>
          <a:lstStyle/>
          <a:p>
            <a:pPr algn="l" fontAlgn="t"/>
            <a:r>
              <a:rPr sz="1100">
                <a:solidFill>
                  <a:srgbClr val="7F7F7F"/>
                </a:solidFill>
                <a:latin typeface="Trebuchet MS"/>
              </a:rPr>
              <a:t>Owner, Business Manager</a:t>
            </a:r>
          </a:p>
        </p:txBody>
      </p:sp>
      <p:pic>
        <p:nvPicPr>
          <p:cNvPr id="15" name="New picture"/>
          <p:cNvPicPr/>
          <p:nvPr/>
        </p:nvPicPr>
        <p:blipFill>
          <a:blip r:embed="rId4"/>
          <a:stretch>
            <a:fillRect/>
          </a:stretch>
        </p:blipFill>
        <p:spPr>
          <a:xfrm>
            <a:off x="5791200" y="2667000"/>
            <a:ext cx="1206500" cy="1219200"/>
          </a:xfrm>
          <a:prstGeom prst="rect">
            <a:avLst/>
          </a:prstGeom>
          <a:ln w="76200">
            <a:solidFill>
              <a:srgbClr val="DDDDDD"/>
            </a:solidFill>
            <a:miter/>
          </a:ln>
        </p:spPr>
      </p:pic>
      <p:sp>
        <p:nvSpPr>
          <p:cNvPr id="16" name="New shape"/>
          <p:cNvSpPr/>
          <p:nvPr/>
        </p:nvSpPr>
        <p:spPr>
          <a:xfrm>
            <a:off x="5715000" y="4089400"/>
            <a:ext cx="2133600" cy="426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t">
            <a:spAutoFit/>
          </a:bodyPr>
          <a:lstStyle/>
          <a:p>
            <a:pPr algn="l" fontAlgn="t"/>
            <a:r>
              <a:rPr sz="1400">
                <a:solidFill>
                  <a:srgbClr val="404040"/>
                </a:solidFill>
                <a:latin typeface="Trebuchet MS"/>
              </a:rPr>
              <a:t>Dr. Kurt Papaenfus, MD MS</a:t>
            </a:r>
          </a:p>
        </p:txBody>
      </p:sp>
      <p:sp>
        <p:nvSpPr>
          <p:cNvPr id="17" name="New shape"/>
          <p:cNvSpPr/>
          <p:nvPr/>
        </p:nvSpPr>
        <p:spPr>
          <a:xfrm>
            <a:off x="5715000" y="4643120"/>
            <a:ext cx="2133600" cy="16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t">
            <a:spAutoFit/>
          </a:bodyPr>
          <a:lstStyle/>
          <a:p>
            <a:pPr algn="l" fontAlgn="t"/>
            <a:r>
              <a:rPr sz="1100">
                <a:solidFill>
                  <a:srgbClr val="7F7F7F"/>
                </a:solidFill>
                <a:latin typeface="Trebuchet MS"/>
              </a:rPr>
              <a:t>Medical Director</a:t>
            </a:r>
          </a:p>
        </p:txBody>
      </p:sp>
    </p:spTree>
    <p:extLst>
      <p:ext uri="{BB962C8B-B14F-4D97-AF65-F5344CB8AC3E}">
        <p14:creationId xmlns:p14="http://schemas.microsoft.com/office/powerpoint/2010/main" val="3154594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056923"/>
            <a:ext cx="9144000" cy="801077"/>
          </a:xfrm>
          <a:prstGeom prst="rect">
            <a:avLst/>
          </a:prstGeom>
          <a:gradFill>
            <a:gsLst>
              <a:gs pos="0">
                <a:schemeClr val="bg1">
                  <a:lumMod val="95000"/>
                </a:schemeClr>
              </a:gs>
              <a:gs pos="75000">
                <a:schemeClr val="bg1"/>
              </a:gs>
            </a:gsLst>
            <a:lin ang="0" scaled="0"/>
          </a:gradFill>
          <a:ln>
            <a:noFill/>
          </a:ln>
        </p:spPr>
        <p:style>
          <a:lnRef idx="1">
            <a:schemeClr val="dk1"/>
          </a:lnRef>
          <a:fillRef idx="3">
            <a:schemeClr val="dk1"/>
          </a:fillRef>
          <a:effectRef idx="2">
            <a:schemeClr val="dk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endParaRPr lang="en-US">
              <a:solidFill>
                <a:schemeClr val="bg1"/>
              </a:solidFill>
            </a:endParaRPr>
          </a:p>
        </p:txBody>
      </p:sp>
      <p:sp>
        <p:nvSpPr>
          <p:cNvPr id="2" name="Title 1" descr="slidetitle" title="slide title"/>
          <p:cNvSpPr>
            <a:spLocks noGrp="1"/>
          </p:cNvSpPr>
          <p:nvPr>
            <p:ph type="ctrTitle"/>
          </p:nvPr>
        </p:nvSpPr>
        <p:spPr>
          <a:xfrm>
            <a:off x="436356" y="645188"/>
            <a:ext cx="8564359" cy="748974"/>
          </a:xfrm>
        </p:spPr>
        <p:txBody>
          <a:bodyPr>
            <a:noAutofit/>
          </a:bodyPr>
          <a:lstStyle/>
          <a:p>
            <a:pPr algn="l"/>
            <a:r>
              <a:rPr lang="en-US" sz="5000" spc="60">
                <a:solidFill>
                  <a:schemeClr val="tx1">
                    <a:lumMod val="75000"/>
                    <a:lumOff val="25000"/>
                  </a:schemeClr>
                </a:solidFill>
                <a:latin typeface="Trebuchet MS"/>
                <a:cs typeface="Trebuchet MS"/>
              </a:rPr>
              <a:t>Partners and Resources</a:t>
            </a:r>
          </a:p>
        </p:txBody>
      </p:sp>
      <p:pic>
        <p:nvPicPr>
          <p:cNvPr id="9" name="Picture 8" descr="companylogo" title="companylogo"/>
          <p:cNvPicPr/>
          <p:nvPr/>
        </p:nvPicPr>
        <p:blipFill>
          <a:blip r:embed="rId2">
            <a:extLst>
              <a:ext uri="{28A0092B-C50C-407E-A947-70E740481C1C}">
                <a14:useLocalDpi xmlns:a14="http://schemas.microsoft.com/office/drawing/2010/main" val="0"/>
              </a:ext>
            </a:extLst>
          </a:blip>
          <a:stretch>
            <a:fillRect/>
          </a:stretch>
        </p:blipFill>
        <p:spPr>
          <a:xfrm>
            <a:off x="8004618" y="6213120"/>
            <a:ext cx="514865" cy="508000"/>
          </a:xfrm>
          <a:prstGeom prst="rect">
            <a:avLst/>
          </a:prstGeom>
        </p:spPr>
      </p:pic>
      <p:sp>
        <p:nvSpPr>
          <p:cNvPr id="10" name="TextBox 9" descr="footertext" title="footer text"/>
          <p:cNvSpPr txBox="1"/>
          <p:nvPr/>
        </p:nvSpPr>
        <p:spPr>
          <a:xfrm>
            <a:off x="442804" y="6265163"/>
            <a:ext cx="6737459" cy="33528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tx1">
                    <a:lumMod val="50000"/>
                    <a:lumOff val="50000"/>
                  </a:schemeClr>
                </a:solidFill>
                <a:latin typeface="Trebuchet MS"/>
                <a:cs typeface="Trebuchet MS"/>
              </a:rPr>
              <a:t>REVIVE &amp; THRIVE IV THERAPY LOUNGES,  EXPERIENCE IT, LLC</a:t>
            </a:r>
          </a:p>
        </p:txBody>
      </p:sp>
      <p:cxnSp>
        <p:nvCxnSpPr>
          <p:cNvPr id="8" name="Straight Connector 7"/>
          <p:cNvCxnSpPr/>
          <p:nvPr/>
        </p:nvCxnSpPr>
        <p:spPr>
          <a:xfrm>
            <a:off x="0" y="6060176"/>
            <a:ext cx="91440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9147175" y="2137681"/>
            <a:ext cx="45719"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pic>
        <p:nvPicPr>
          <p:cNvPr id="12" name="New picture"/>
          <p:cNvPicPr/>
          <p:nvPr/>
        </p:nvPicPr>
        <p:blipFill>
          <a:blip r:embed="rId3"/>
          <a:stretch>
            <a:fillRect/>
          </a:stretch>
        </p:blipFill>
        <p:spPr>
          <a:xfrm>
            <a:off x="3505200" y="2667000"/>
            <a:ext cx="2120900" cy="1054100"/>
          </a:xfrm>
          <a:prstGeom prst="rect">
            <a:avLst/>
          </a:prstGeom>
          <a:ln w="76200">
            <a:solidFill>
              <a:srgbClr val="DDDDDD"/>
            </a:solidFill>
            <a:miter/>
          </a:ln>
        </p:spPr>
      </p:pic>
      <p:sp>
        <p:nvSpPr>
          <p:cNvPr id="13" name="New shape"/>
          <p:cNvSpPr/>
          <p:nvPr/>
        </p:nvSpPr>
        <p:spPr>
          <a:xfrm>
            <a:off x="3429000" y="4089400"/>
            <a:ext cx="2133600" cy="426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t">
            <a:spAutoFit/>
          </a:bodyPr>
          <a:lstStyle/>
          <a:p>
            <a:pPr algn="l" fontAlgn="t"/>
            <a:r>
              <a:rPr sz="1400">
                <a:solidFill>
                  <a:srgbClr val="404040"/>
                </a:solidFill>
                <a:latin typeface="Trebuchet MS"/>
              </a:rPr>
              <a:t>Telluride Ski &amp; Golf Company</a:t>
            </a:r>
          </a:p>
        </p:txBody>
      </p:sp>
      <p:sp>
        <p:nvSpPr>
          <p:cNvPr id="14" name="New shape"/>
          <p:cNvSpPr/>
          <p:nvPr/>
        </p:nvSpPr>
        <p:spPr>
          <a:xfrm>
            <a:off x="3429000" y="4643120"/>
            <a:ext cx="2133600" cy="16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bIns="0" rtlCol="0" anchor="t">
            <a:spAutoFit/>
          </a:bodyPr>
          <a:lstStyle/>
          <a:p>
            <a:pPr algn="l" fontAlgn="t"/>
            <a:endParaRPr sz="1100">
              <a:solidFill>
                <a:srgbClr val="7F7F7F"/>
              </a:solidFill>
              <a:latin typeface="Trebuchet MS"/>
            </a:endParaRPr>
          </a:p>
        </p:txBody>
      </p:sp>
    </p:spTree>
    <p:extLst>
      <p:ext uri="{BB962C8B-B14F-4D97-AF65-F5344CB8AC3E}">
        <p14:creationId xmlns:p14="http://schemas.microsoft.com/office/powerpoint/2010/main" val="3154594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OS" val="Unix 5.10.173.154"/>
  <p:tag name="AS_RELEASE_DATE" val="2021.09.30"/>
  <p:tag name="AS_TITLE" val="Aspose.Slides for Java"/>
  <p:tag name="AS_VERSION" val="21.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TotalTime>
  <Words>446</Words>
  <Application>Microsoft Macintosh PowerPoint</Application>
  <PresentationFormat>On-screen Show (4:3)</PresentationFormat>
  <Paragraphs>66</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Georgia</vt:lpstr>
      <vt:lpstr>Trebuchet MS</vt:lpstr>
      <vt:lpstr>Wingdings</vt:lpstr>
      <vt:lpstr>Office Theme</vt:lpstr>
      <vt:lpstr>REVIVE &amp; THRIVE IV THERAPY LOUNGES,  EXPERIENCE IT, LLC</vt:lpstr>
      <vt:lpstr>PowerPoint Presentation</vt:lpstr>
      <vt:lpstr>Problem worth solving</vt:lpstr>
      <vt:lpstr>Our solution</vt:lpstr>
      <vt:lpstr>Target market</vt:lpstr>
      <vt:lpstr>Competitive landscape</vt:lpstr>
      <vt:lpstr>Funding needed</vt:lpstr>
      <vt:lpstr>Sales channels</vt:lpstr>
      <vt:lpstr>Marketing activities</vt:lpstr>
      <vt:lpstr>Revenue streams</vt:lpstr>
      <vt:lpstr>Major costs</vt:lpstr>
      <vt:lpstr>Team and Key Roles</vt:lpstr>
      <vt:lpstr>Partners and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REVIVE &amp; THRIVE IV THERAPY LOUNGES,  EXPERIENCE IT, LLC</dc:title>
  <cp:lastModifiedBy>Matt Blackman</cp:lastModifiedBy>
  <cp:revision>2</cp:revision>
  <cp:lastPrinted>2023-04-14T14:19:49Z</cp:lastPrinted>
  <dcterms:created xsi:type="dcterms:W3CDTF">2023-04-14T14:19:49Z</dcterms:created>
  <dcterms:modified xsi:type="dcterms:W3CDTF">2023-04-14T14:25:51Z</dcterms:modified>
</cp:coreProperties>
</file>